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Quattrocento Sans" panose="020B0604020202020204" charset="0"/>
      <p:bold r:id="rId16"/>
      <p:boldItalic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64">
          <p15:clr>
            <a:srgbClr val="A4A3A4"/>
          </p15:clr>
        </p15:guide>
        <p15:guide id="2" pos="490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mFqpDAjqfIdgsY5nFfBbGJ7tN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364"/>
        <p:guide pos="4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i Rukkila" userId="bdd1a93a77dc1e5d" providerId="LiveId" clId="{33DE64EE-D88C-4570-97A5-17E661CD7F14}"/>
    <pc:docChg chg="modSld">
      <pc:chgData name="Sami Rukkila" userId="bdd1a93a77dc1e5d" providerId="LiveId" clId="{33DE64EE-D88C-4570-97A5-17E661CD7F14}" dt="2021-06-09T11:17:01.403" v="6" actId="20577"/>
      <pc:docMkLst>
        <pc:docMk/>
      </pc:docMkLst>
      <pc:sldChg chg="modSp mod">
        <pc:chgData name="Sami Rukkila" userId="bdd1a93a77dc1e5d" providerId="LiveId" clId="{33DE64EE-D88C-4570-97A5-17E661CD7F14}" dt="2021-06-09T11:17:01.403" v="6" actId="20577"/>
        <pc:sldMkLst>
          <pc:docMk/>
          <pc:sldMk cId="0" sldId="257"/>
        </pc:sldMkLst>
        <pc:spChg chg="mod">
          <ac:chgData name="Sami Rukkila" userId="bdd1a93a77dc1e5d" providerId="LiveId" clId="{33DE64EE-D88C-4570-97A5-17E661CD7F14}" dt="2021-06-09T11:17:01.403" v="6" actId="20577"/>
          <ac:spMkLst>
            <pc:docMk/>
            <pc:sldMk cId="0" sldId="257"/>
            <ac:spMk id="7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216b84240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d216b84240_1_1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d216b84240_1_1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9048e1ef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9048e1efb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d9048e1efb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9048e1ef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9048e1efb_0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d9048e1efb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MITKÄ OVAT SEURATOIMINTAMME KEHITTÄMISEN KESKEISET PAINOPISTEALUEET JA KEINOT NIIHIN PÄÄSEMISEKSI?</a:t>
            </a:r>
            <a:endParaRPr/>
          </a:p>
        </p:txBody>
      </p:sp>
      <p:sp>
        <p:nvSpPr>
          <p:cNvPr id="86" name="Google Shape;8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9048e1efb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d9048e1ef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MIKSI OLEMME OLEMASSA?</a:t>
            </a: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MILLE PERUSTAMME TEKEMISEN, MIKÄ OHJAA MEITÄ?</a:t>
            </a: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216b84240_1_2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MILTÄ HALUAMME SEURAMME NÄYTTÄVÄN VISIOVUONNA (+3-5-VUOTTA) </a:t>
            </a:r>
            <a:endParaRPr/>
          </a:p>
        </p:txBody>
      </p:sp>
      <p:sp>
        <p:nvSpPr>
          <p:cNvPr id="170" name="Google Shape;170;gd216b84240_1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9048e1ef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9048e1efb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d9048e1efb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Vain otsikko">
  <p:cSld name="1_Vain otsikk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/>
          <p:nvPr/>
        </p:nvSpPr>
        <p:spPr>
          <a:xfrm>
            <a:off x="0" y="5352810"/>
            <a:ext cx="12192000" cy="108643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4"/>
          <p:cNvSpPr txBox="1"/>
          <p:nvPr/>
        </p:nvSpPr>
        <p:spPr>
          <a:xfrm>
            <a:off x="276686" y="5603639"/>
            <a:ext cx="116386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 b="1" i="0" u="none" strike="noStrike" cap="none">
                <a:solidFill>
                  <a:srgbClr val="E32D9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AVOIMESTI – INNOSTUEN – KEHITTYEN – YHDESSÄ</a:t>
            </a:r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body" idx="1"/>
          </p:nvPr>
        </p:nvSpPr>
        <p:spPr>
          <a:xfrm>
            <a:off x="4104716" y="2705071"/>
            <a:ext cx="7650403" cy="979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Quattrocento Sans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160"/>
              <a:buFont typeface="Quattrocento Sans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Quattrocento Sans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Quattrocento Sans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title"/>
          </p:nvPr>
        </p:nvSpPr>
        <p:spPr>
          <a:xfrm>
            <a:off x="4104717" y="1069312"/>
            <a:ext cx="7650403" cy="1467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884" y="855323"/>
            <a:ext cx="3155212" cy="3699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blanco">
  <p:cSld name="Valkoinen blanco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65">
          <p15:clr>
            <a:srgbClr val="FBAE40"/>
          </p15:clr>
        </p15:guide>
        <p15:guide id="4" pos="7015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orient="horz" pos="3657">
          <p15:clr>
            <a:srgbClr val="FBAE40"/>
          </p15:clr>
        </p15:guide>
        <p15:guide id="7" pos="438">
          <p15:clr>
            <a:srgbClr val="FBAE40"/>
          </p15:clr>
        </p15:guide>
        <p15:guide id="8" orient="horz" pos="414">
          <p15:clr>
            <a:srgbClr val="FBAE40"/>
          </p15:clr>
        </p15:guide>
        <p15:guide id="9" orient="horz" pos="3906">
          <p15:clr>
            <a:srgbClr val="FBAE40"/>
          </p15:clr>
        </p15:guide>
        <p15:guide id="10" pos="72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170632" y="0"/>
            <a:ext cx="30213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48081" y="365125"/>
            <a:ext cx="90043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48081" y="2055813"/>
            <a:ext cx="8874824" cy="385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/>
            </a:lvl1pPr>
            <a:lvl2pPr marL="914400" lvl="1" indent="-4114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Quattrocento Sans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Quattrocento Sans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Quattrocento Sans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0125" y="165503"/>
            <a:ext cx="1532756" cy="1803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tsikkodia">
  <p:cSld name="1_Otsikkodia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7" descr="Kuva, joka sisältää kohteen jalkapallo, ruoho, henkilö, pallo&#10;&#10;Kuvaus luotu automaattisesti"/>
          <p:cNvPicPr preferRelativeResize="0"/>
          <p:nvPr/>
        </p:nvPicPr>
        <p:blipFill rotWithShape="1">
          <a:blip r:embed="rId2">
            <a:alphaModFix/>
          </a:blip>
          <a:srcRect l="10964" r="33143"/>
          <a:stretch/>
        </p:blipFill>
        <p:spPr>
          <a:xfrm>
            <a:off x="8106137" y="0"/>
            <a:ext cx="40858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8541" y="0"/>
            <a:ext cx="12580541" cy="685970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>
            <a:off x="515815" y="1948069"/>
            <a:ext cx="6570785" cy="396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/>
            </a:lvl1pPr>
            <a:lvl2pPr marL="914400" lvl="1" indent="-4114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Quattrocento Sans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Quattrocento Sans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Quattrocento Sans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519288" y="365125"/>
            <a:ext cx="791179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0125" y="165503"/>
            <a:ext cx="1532756" cy="1803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1952978" y="365125"/>
            <a:ext cx="826244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814" y="2039815"/>
            <a:ext cx="5303095" cy="431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/>
            </a:lvl1pPr>
            <a:lvl2pPr marL="914400" lvl="1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/>
            </a:lvl2pPr>
            <a:lvl3pPr marL="1371600" lvl="2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6096001" y="2039815"/>
            <a:ext cx="5466248" cy="431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/>
            </a:lvl1pPr>
            <a:lvl2pPr marL="914400" lvl="1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/>
            </a:lvl2pPr>
            <a:lvl3pPr marL="1371600" lvl="2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>
  <p:cSld name="Vertailu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515814" y="2043610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Quattrocento Sans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Quattrocento Sans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Quattrocento San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515814" y="3019922"/>
            <a:ext cx="5157787" cy="316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/>
            </a:lvl1pPr>
            <a:lvl2pPr marL="914400" lvl="1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/>
            </a:lvl2pPr>
            <a:lvl3pPr marL="1371600" lvl="2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Quattrocento Sans"/>
              <a:buChar char="•"/>
              <a:defRPr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3"/>
          </p:nvPr>
        </p:nvSpPr>
        <p:spPr>
          <a:xfrm>
            <a:off x="6172200" y="2043610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Quattrocento Sans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Quattrocento Sans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Quattrocento San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4"/>
          </p:nvPr>
        </p:nvSpPr>
        <p:spPr>
          <a:xfrm>
            <a:off x="6172200" y="3019922"/>
            <a:ext cx="5183188" cy="316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/>
            </a:lvl1pPr>
            <a:lvl2pPr marL="914400" lvl="1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/>
            </a:lvl2pPr>
            <a:lvl3pPr marL="1371600" lvl="2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title"/>
          </p:nvPr>
        </p:nvSpPr>
        <p:spPr>
          <a:xfrm>
            <a:off x="1907822" y="365125"/>
            <a:ext cx="83076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170632" y="0"/>
            <a:ext cx="30213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Quattrocento Sans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160"/>
              <a:buFont typeface="Quattrocento Sans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Quattrocento Sans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Quattrocento Sans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5" name="Google Shape;4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0125" y="165503"/>
            <a:ext cx="1532756" cy="1803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>
  <p:cSld name="Vain otsikk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170632" y="0"/>
            <a:ext cx="30213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1"/>
          <p:cNvSpPr txBox="1">
            <a:spLocks noGrp="1"/>
          </p:cNvSpPr>
          <p:nvPr>
            <p:ph type="title"/>
          </p:nvPr>
        </p:nvSpPr>
        <p:spPr>
          <a:xfrm>
            <a:off x="1964267" y="365125"/>
            <a:ext cx="82511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0125" y="165503"/>
            <a:ext cx="1532756" cy="1803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>
  <p:cSld name="Otsikkodia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2" descr="Kuva, joka sisältää kohteen ruoho, jalkapallo, kenttä, soittaminen&#10;&#10;Kuvaus luotu automaattisesti"/>
          <p:cNvPicPr preferRelativeResize="0"/>
          <p:nvPr/>
        </p:nvPicPr>
        <p:blipFill rotWithShape="1">
          <a:blip r:embed="rId2">
            <a:alphaModFix/>
          </a:blip>
          <a:srcRect r="4964"/>
          <a:stretch/>
        </p:blipFill>
        <p:spPr>
          <a:xfrm>
            <a:off x="5780359" y="0"/>
            <a:ext cx="64189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5413" y="-1"/>
            <a:ext cx="12577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2"/>
          <p:cNvSpPr txBox="1">
            <a:spLocks noGrp="1"/>
          </p:cNvSpPr>
          <p:nvPr>
            <p:ph type="ctrTitle"/>
          </p:nvPr>
        </p:nvSpPr>
        <p:spPr>
          <a:xfrm>
            <a:off x="515814" y="1918005"/>
            <a:ext cx="4819446" cy="3021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Quattrocento Sans"/>
              <a:buNone/>
              <a:defRPr sz="4400" b="1" i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0125" y="165503"/>
            <a:ext cx="1532756" cy="1803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595536" y="365125"/>
            <a:ext cx="88748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Quattrocento Sans"/>
              <a:buNone/>
              <a:defRPr sz="3600" b="1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595537" y="2055813"/>
            <a:ext cx="8874824" cy="385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114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Quattrocento Sans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657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Quattrocento Sans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657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Quattrocento Sans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250125" y="165503"/>
            <a:ext cx="1532756" cy="18032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d216b84240_1_197" descr="Kuva, joka sisältää kohteen ruoho, ulko, kenttä, istuminen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2" y="-11"/>
            <a:ext cx="121934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d216b84240_1_197"/>
          <p:cNvSpPr/>
          <p:nvPr/>
        </p:nvSpPr>
        <p:spPr>
          <a:xfrm>
            <a:off x="205875" y="180125"/>
            <a:ext cx="11811600" cy="6471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gd216b84240_1_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7511" y="815475"/>
            <a:ext cx="3028326" cy="355072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d216b84240_1_197"/>
          <p:cNvSpPr/>
          <p:nvPr/>
        </p:nvSpPr>
        <p:spPr>
          <a:xfrm>
            <a:off x="1936887" y="4431525"/>
            <a:ext cx="8349600" cy="1611000"/>
          </a:xfrm>
          <a:prstGeom prst="roundRect">
            <a:avLst>
              <a:gd name="adj" fmla="val 10269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FC Kirkkonummi ry, FC Kyrkslätt rf</a:t>
            </a:r>
            <a:endParaRPr sz="31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STRATEGIA 2021-2026</a:t>
            </a:r>
            <a:endParaRPr sz="3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d9048e1efb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d9048e1efb_0_79"/>
          <p:cNvSpPr txBox="1"/>
          <p:nvPr/>
        </p:nvSpPr>
        <p:spPr>
          <a:xfrm>
            <a:off x="460600" y="1663050"/>
            <a:ext cx="6274500" cy="432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fi-FI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FC Kirkkonummi on jalkapallon erikoisseura, toimialueena Kirkkonummi. Jalkapalloseurassa on tällä </a:t>
            </a:r>
            <a:r>
              <a:rPr lang="fi-FI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hetkellä yli 1000 lisenssipelaajaa, 2-vuotiaista tytöistä ja pojista aikuisiin naisiin sekä miehiin. </a:t>
            </a:r>
            <a:r>
              <a:rPr lang="fi-FI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Seuran keskeinen tehtävä on toimia lasten ja nuorten liikunnallisena kasvattajana sekä aikuisten elinikäisen liikkumisen tukijana. </a:t>
            </a: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Seuran ikäluokka- ja joukkuetoiminnassa tarjoamme kaikille jalkapallosta kiinnostuneille paikan harrastaa ja kilpailla omalla tasolla ympärivuotisesti. Tämän lisäksi järjestämme erilaisia tapahtumia ja toimintaryhmiä läpi vuoden sekä teemme yhteistyötä eri sidosryhmien kanssa. (2021)</a:t>
            </a: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" name="Google Shape;72;gd9048e1efb_0_79"/>
          <p:cNvSpPr/>
          <p:nvPr/>
        </p:nvSpPr>
        <p:spPr>
          <a:xfrm>
            <a:off x="1943200" y="985025"/>
            <a:ext cx="3309300" cy="606000"/>
          </a:xfrm>
          <a:prstGeom prst="roundRect">
            <a:avLst>
              <a:gd name="adj" fmla="val 10269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TAUSTAKSI</a:t>
            </a:r>
            <a:endParaRPr sz="40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3" name="Google Shape;73;gd9048e1efb_0_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5985" y="5636150"/>
            <a:ext cx="779138" cy="91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d9048e1efb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2015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d9048e1efb_0_90"/>
          <p:cNvSpPr txBox="1"/>
          <p:nvPr/>
        </p:nvSpPr>
        <p:spPr>
          <a:xfrm>
            <a:off x="5798294" y="1580125"/>
            <a:ext cx="5996100" cy="4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Tämä strategia on yhdessä luotu suunnitelma tavoitteiden saavuttamiseksi. Strategia on laadittu palvelemaan ja sitouttamaan jäsenistöä ja työntekijöitä laadukkaaseen jalkapallotoimintaan.</a:t>
            </a: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Seuran strategia vuosille 2021-2026 on laadittu keväällä 2021 yhteistyössä seuran jäsenistön, hallituksen ja työntekijöiden kanssa. Seuran hallitus on hyväksynyt strategian 5/2021. Hallitus seuraa strategian toteutumista ja tarvittaessa sitä päivitetään. </a:t>
            </a: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Strategia toimii pohjana vuosittain laadittavaan seuran toimintasuunnitelmaan.</a:t>
            </a: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gd9048e1efb_0_90"/>
          <p:cNvSpPr/>
          <p:nvPr/>
        </p:nvSpPr>
        <p:spPr>
          <a:xfrm>
            <a:off x="6475850" y="700825"/>
            <a:ext cx="4641000" cy="819000"/>
          </a:xfrm>
          <a:prstGeom prst="roundRect">
            <a:avLst>
              <a:gd name="adj" fmla="val 10269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STRATEGIA 2026</a:t>
            </a:r>
            <a:endParaRPr sz="40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2" name="Google Shape;82;gd9048e1efb_0_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5985" y="5636150"/>
            <a:ext cx="779138" cy="91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" descr="Kuva, joka sisältää kohteen ruoho, ulko, kenttä, istuminen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236"/>
            <a:ext cx="121934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/>
          <p:nvPr/>
        </p:nvSpPr>
        <p:spPr>
          <a:xfrm>
            <a:off x="389518" y="609640"/>
            <a:ext cx="11412960" cy="396999"/>
          </a:xfrm>
          <a:prstGeom prst="roundRect">
            <a:avLst>
              <a:gd name="adj" fmla="val 10269"/>
            </a:avLst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LIIKUNNALLINEN KASVATTAJA</a:t>
            </a:r>
            <a:endParaRPr/>
          </a:p>
        </p:txBody>
      </p:sp>
      <p:grpSp>
        <p:nvGrpSpPr>
          <p:cNvPr id="90" name="Google Shape;90;p2"/>
          <p:cNvGrpSpPr/>
          <p:nvPr/>
        </p:nvGrpSpPr>
        <p:grpSpPr>
          <a:xfrm>
            <a:off x="389518" y="4575772"/>
            <a:ext cx="11412141" cy="1727632"/>
            <a:chOff x="389518" y="4580942"/>
            <a:chExt cx="11412141" cy="1727632"/>
          </a:xfrm>
        </p:grpSpPr>
        <p:sp>
          <p:nvSpPr>
            <p:cNvPr id="91" name="Google Shape;91;p2"/>
            <p:cNvSpPr txBox="1"/>
            <p:nvPr/>
          </p:nvSpPr>
          <p:spPr>
            <a:xfrm>
              <a:off x="5672142" y="4580942"/>
              <a:ext cx="847717" cy="2464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72000" rIns="91425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4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Mittarit</a:t>
              </a:r>
              <a:endParaRPr/>
            </a:p>
          </p:txBody>
        </p:sp>
        <p:cxnSp>
          <p:nvCxnSpPr>
            <p:cNvPr id="92" name="Google Shape;92;p2"/>
            <p:cNvCxnSpPr>
              <a:stCxn id="93" idx="1"/>
              <a:endCxn id="91" idx="1"/>
            </p:cNvCxnSpPr>
            <p:nvPr/>
          </p:nvCxnSpPr>
          <p:spPr>
            <a:xfrm rot="10800000" flipH="1">
              <a:off x="389518" y="4704044"/>
              <a:ext cx="5282700" cy="16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" name="Google Shape;94;p2"/>
            <p:cNvCxnSpPr>
              <a:stCxn id="91" idx="3"/>
              <a:endCxn id="93" idx="3"/>
            </p:cNvCxnSpPr>
            <p:nvPr/>
          </p:nvCxnSpPr>
          <p:spPr>
            <a:xfrm>
              <a:off x="6519859" y="4704175"/>
              <a:ext cx="5281800" cy="16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3" name="Google Shape;93;p2"/>
          <p:cNvSpPr/>
          <p:nvPr/>
        </p:nvSpPr>
        <p:spPr>
          <a:xfrm>
            <a:off x="389518" y="6104775"/>
            <a:ext cx="11412000" cy="396999"/>
          </a:xfrm>
          <a:prstGeom prst="roundRect">
            <a:avLst>
              <a:gd name="adj" fmla="val 14534"/>
            </a:avLst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ARVOSTETUIN JA VETOVOIMAISIN JALKAPALLOSEURA</a:t>
            </a:r>
            <a:endParaRPr/>
          </a:p>
        </p:txBody>
      </p:sp>
      <p:grpSp>
        <p:nvGrpSpPr>
          <p:cNvPr id="95" name="Google Shape;95;p2"/>
          <p:cNvGrpSpPr/>
          <p:nvPr/>
        </p:nvGrpSpPr>
        <p:grpSpPr>
          <a:xfrm>
            <a:off x="389518" y="1448144"/>
            <a:ext cx="11412960" cy="654977"/>
            <a:chOff x="389520" y="1399418"/>
            <a:chExt cx="11412960" cy="654977"/>
          </a:xfrm>
        </p:grpSpPr>
        <p:sp>
          <p:nvSpPr>
            <p:cNvPr id="96" name="Google Shape;96;p2"/>
            <p:cNvSpPr/>
            <p:nvPr/>
          </p:nvSpPr>
          <p:spPr>
            <a:xfrm>
              <a:off x="389520" y="1399418"/>
              <a:ext cx="2772000" cy="654977"/>
            </a:xfrm>
            <a:prstGeom prst="roundRect">
              <a:avLst>
                <a:gd name="adj" fmla="val 8911"/>
              </a:avLst>
            </a:prstGeom>
            <a:solidFill>
              <a:srgbClr val="DF80E1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JALKAPALLOILIJAKSI KASVAMINEN</a:t>
              </a:r>
              <a:endParaRPr sz="12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269840" y="1399418"/>
              <a:ext cx="2772000" cy="654977"/>
            </a:xfrm>
            <a:prstGeom prst="roundRect">
              <a:avLst>
                <a:gd name="adj" fmla="val 16667"/>
              </a:avLst>
            </a:prstGeom>
            <a:solidFill>
              <a:srgbClr val="DF80E1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TAVOITTEELLISESTI JOHDETTU SEURATOIMINTA</a:t>
              </a:r>
              <a:endParaRPr sz="12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150160" y="1399418"/>
              <a:ext cx="2772000" cy="654977"/>
            </a:xfrm>
            <a:prstGeom prst="roundRect">
              <a:avLst>
                <a:gd name="adj" fmla="val 16667"/>
              </a:avLst>
            </a:prstGeom>
            <a:solidFill>
              <a:srgbClr val="DF80E1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ALUEEN MERKITTÄVÄ </a:t>
              </a:r>
              <a:endParaRPr sz="12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VAIKUTTAJA JA LIIKUTTAJA</a:t>
              </a:r>
              <a:endParaRPr sz="12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030480" y="1399418"/>
              <a:ext cx="2772000" cy="654977"/>
            </a:xfrm>
            <a:prstGeom prst="roundRect">
              <a:avLst>
                <a:gd name="adj" fmla="val 16667"/>
              </a:avLst>
            </a:prstGeom>
            <a:solidFill>
              <a:srgbClr val="DF80E1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KEHITTYVÄ SEURA</a:t>
              </a:r>
              <a:endParaRPr sz="1200" b="1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00" name="Google Shape;100;p2"/>
          <p:cNvSpPr/>
          <p:nvPr/>
        </p:nvSpPr>
        <p:spPr>
          <a:xfrm>
            <a:off x="359967" y="4889611"/>
            <a:ext cx="2196000" cy="679536"/>
          </a:xfrm>
          <a:prstGeom prst="roundRect">
            <a:avLst>
              <a:gd name="adj" fmla="val 9161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36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Osaavien valmentajien määrä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2671595" y="4889611"/>
            <a:ext cx="2196000" cy="679536"/>
          </a:xfrm>
          <a:prstGeom prst="roundRect">
            <a:avLst>
              <a:gd name="adj" fmla="val 7945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36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Joukkueiden sarjatasot ja sijoitukset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4983223" y="4901170"/>
            <a:ext cx="2196000" cy="679536"/>
          </a:xfrm>
          <a:prstGeom prst="roundRect">
            <a:avLst>
              <a:gd name="adj" fmla="val 7322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36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Pelaajamäärät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7294851" y="4901170"/>
            <a:ext cx="2196000" cy="679536"/>
          </a:xfrm>
          <a:prstGeom prst="roundRect">
            <a:avLst>
              <a:gd name="adj" fmla="val 7945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36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Laatujärjestelmän taso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9606480" y="4901507"/>
            <a:ext cx="2196000" cy="679536"/>
          </a:xfrm>
          <a:prstGeom prst="roundRect">
            <a:avLst>
              <a:gd name="adj" fmla="val 7322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36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Jäsenkyselyt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5527964" y="219988"/>
            <a:ext cx="11360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MISSIO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06" name="Google Shape;106;p2"/>
          <p:cNvCxnSpPr>
            <a:endCxn id="105" idx="1"/>
          </p:cNvCxnSpPr>
          <p:nvPr/>
        </p:nvCxnSpPr>
        <p:spPr>
          <a:xfrm>
            <a:off x="389564" y="404654"/>
            <a:ext cx="513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>
            <a:stCxn id="105" idx="3"/>
          </p:cNvCxnSpPr>
          <p:nvPr/>
        </p:nvCxnSpPr>
        <p:spPr>
          <a:xfrm>
            <a:off x="6664037" y="404654"/>
            <a:ext cx="5137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8" name="Google Shape;108;p2"/>
          <p:cNvGrpSpPr/>
          <p:nvPr/>
        </p:nvGrpSpPr>
        <p:grpSpPr>
          <a:xfrm>
            <a:off x="389581" y="5713804"/>
            <a:ext cx="11411938" cy="369332"/>
            <a:chOff x="389581" y="5686663"/>
            <a:chExt cx="11411938" cy="369332"/>
          </a:xfrm>
        </p:grpSpPr>
        <p:sp>
          <p:nvSpPr>
            <p:cNvPr id="109" name="Google Shape;109;p2"/>
            <p:cNvSpPr txBox="1"/>
            <p:nvPr/>
          </p:nvSpPr>
          <p:spPr>
            <a:xfrm>
              <a:off x="5176981" y="5686663"/>
              <a:ext cx="18380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24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VISIO 2026</a:t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110" name="Google Shape;110;p2"/>
            <p:cNvCxnSpPr>
              <a:endCxn id="109" idx="1"/>
            </p:cNvCxnSpPr>
            <p:nvPr/>
          </p:nvCxnSpPr>
          <p:spPr>
            <a:xfrm>
              <a:off x="389581" y="5871329"/>
              <a:ext cx="4787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" name="Google Shape;111;p2"/>
            <p:cNvCxnSpPr>
              <a:stCxn id="109" idx="3"/>
            </p:cNvCxnSpPr>
            <p:nvPr/>
          </p:nvCxnSpPr>
          <p:spPr>
            <a:xfrm>
              <a:off x="7015019" y="5871329"/>
              <a:ext cx="478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2" name="Google Shape;112;p2"/>
          <p:cNvGrpSpPr/>
          <p:nvPr/>
        </p:nvGrpSpPr>
        <p:grpSpPr>
          <a:xfrm>
            <a:off x="389646" y="2210467"/>
            <a:ext cx="11411809" cy="246465"/>
            <a:chOff x="389646" y="2225184"/>
            <a:chExt cx="11411809" cy="246465"/>
          </a:xfrm>
        </p:grpSpPr>
        <p:sp>
          <p:nvSpPr>
            <p:cNvPr id="113" name="Google Shape;113;p2"/>
            <p:cNvSpPr txBox="1"/>
            <p:nvPr/>
          </p:nvSpPr>
          <p:spPr>
            <a:xfrm>
              <a:off x="5099646" y="2225184"/>
              <a:ext cx="1992709" cy="2464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72000" rIns="91425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4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Strategian tavoitteet</a:t>
              </a:r>
              <a:endParaRPr/>
            </a:p>
          </p:txBody>
        </p:sp>
        <p:cxnSp>
          <p:nvCxnSpPr>
            <p:cNvPr id="114" name="Google Shape;114;p2"/>
            <p:cNvCxnSpPr>
              <a:endCxn id="113" idx="1"/>
            </p:cNvCxnSpPr>
            <p:nvPr/>
          </p:nvCxnSpPr>
          <p:spPr>
            <a:xfrm>
              <a:off x="389646" y="2348416"/>
              <a:ext cx="4710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" name="Google Shape;115;p2"/>
            <p:cNvCxnSpPr>
              <a:stCxn id="113" idx="3"/>
            </p:cNvCxnSpPr>
            <p:nvPr/>
          </p:nvCxnSpPr>
          <p:spPr>
            <a:xfrm>
              <a:off x="7092355" y="2348416"/>
              <a:ext cx="4709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6" name="Google Shape;116;p2"/>
          <p:cNvGrpSpPr/>
          <p:nvPr/>
        </p:nvGrpSpPr>
        <p:grpSpPr>
          <a:xfrm>
            <a:off x="389419" y="1134305"/>
            <a:ext cx="11411963" cy="246465"/>
            <a:chOff x="389419" y="1129044"/>
            <a:chExt cx="11411963" cy="246465"/>
          </a:xfrm>
        </p:grpSpPr>
        <p:sp>
          <p:nvSpPr>
            <p:cNvPr id="117" name="Google Shape;117;p2"/>
            <p:cNvSpPr txBox="1"/>
            <p:nvPr/>
          </p:nvSpPr>
          <p:spPr>
            <a:xfrm>
              <a:off x="5181919" y="1129044"/>
              <a:ext cx="1828163" cy="2464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72000" rIns="91425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4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Strategian valinnat</a:t>
              </a:r>
              <a:endParaRPr/>
            </a:p>
          </p:txBody>
        </p:sp>
        <p:cxnSp>
          <p:nvCxnSpPr>
            <p:cNvPr id="118" name="Google Shape;118;p2"/>
            <p:cNvCxnSpPr>
              <a:endCxn id="117" idx="1"/>
            </p:cNvCxnSpPr>
            <p:nvPr/>
          </p:nvCxnSpPr>
          <p:spPr>
            <a:xfrm>
              <a:off x="389419" y="1252277"/>
              <a:ext cx="4792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" name="Google Shape;119;p2"/>
            <p:cNvCxnSpPr>
              <a:stCxn id="117" idx="3"/>
            </p:cNvCxnSpPr>
            <p:nvPr/>
          </p:nvCxnSpPr>
          <p:spPr>
            <a:xfrm>
              <a:off x="7010082" y="1252277"/>
              <a:ext cx="4791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0" name="Google Shape;120;p2"/>
          <p:cNvSpPr/>
          <p:nvPr/>
        </p:nvSpPr>
        <p:spPr>
          <a:xfrm>
            <a:off x="389520" y="3028346"/>
            <a:ext cx="2772000" cy="432000"/>
          </a:xfrm>
          <a:prstGeom prst="roundRect">
            <a:avLst>
              <a:gd name="adj" fmla="val 11522"/>
            </a:avLst>
          </a:prstGeom>
          <a:solidFill>
            <a:srgbClr val="F5D3F5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Laadukasta arkea tukevat toimintaympäristöt jokaisella tasolla</a:t>
            </a: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389520" y="2524306"/>
            <a:ext cx="2772000" cy="432000"/>
          </a:xfrm>
          <a:prstGeom prst="roundRect">
            <a:avLst>
              <a:gd name="adj" fmla="val 10787"/>
            </a:avLst>
          </a:prstGeom>
          <a:solidFill>
            <a:srgbClr val="F5D3F5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Koulutettu ja osaava valmentaja jokaisella</a:t>
            </a: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389520" y="3544005"/>
            <a:ext cx="2772000" cy="432000"/>
          </a:xfrm>
          <a:prstGeom prst="roundRect">
            <a:avLst>
              <a:gd name="adj" fmla="val 9317"/>
            </a:avLst>
          </a:prstGeom>
          <a:solidFill>
            <a:srgbClr val="F5D3F5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-FI" sz="1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Liikunnallisen elämäntavan syntyminen ja sen tukeminen</a:t>
            </a: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389520" y="4036426"/>
            <a:ext cx="2772000" cy="432000"/>
          </a:xfrm>
          <a:prstGeom prst="roundRect">
            <a:avLst>
              <a:gd name="adj" fmla="val 10052"/>
            </a:avLst>
          </a:prstGeom>
          <a:solidFill>
            <a:srgbClr val="F5D3F5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Pelaajakehitys keskiössä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3269840" y="3028346"/>
            <a:ext cx="2772000" cy="432000"/>
          </a:xfrm>
          <a:prstGeom prst="roundRect">
            <a:avLst>
              <a:gd name="adj" fmla="val 10052"/>
            </a:avLst>
          </a:prstGeom>
          <a:solidFill>
            <a:srgbClr val="F5D3F5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Talouden ja toiminnan vakaus</a:t>
            </a: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3269840" y="2524306"/>
            <a:ext cx="2772000" cy="432000"/>
          </a:xfrm>
          <a:prstGeom prst="roundRect">
            <a:avLst>
              <a:gd name="adj" fmla="val 10052"/>
            </a:avLst>
          </a:prstGeom>
          <a:solidFill>
            <a:srgbClr val="F5D3F5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Osaava ja vastuullinen seurahallinto</a:t>
            </a: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3269840" y="4062918"/>
            <a:ext cx="2772000" cy="432000"/>
          </a:xfrm>
          <a:prstGeom prst="roundRect">
            <a:avLst>
              <a:gd name="adj" fmla="val 12257"/>
            </a:avLst>
          </a:prstGeom>
          <a:solidFill>
            <a:srgbClr val="F5D3F5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Kehittyvä brändi</a:t>
            </a: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3269848" y="3550046"/>
            <a:ext cx="2772000" cy="432000"/>
          </a:xfrm>
          <a:prstGeom prst="roundRect">
            <a:avLst>
              <a:gd name="adj" fmla="val 10052"/>
            </a:avLst>
          </a:prstGeom>
          <a:solidFill>
            <a:srgbClr val="F5D3F5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Avoin sisäinen ja ulkoinen viestintä</a:t>
            </a: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6150160" y="2524306"/>
            <a:ext cx="2772000" cy="432000"/>
          </a:xfrm>
          <a:prstGeom prst="roundRect">
            <a:avLst>
              <a:gd name="adj" fmla="val 8582"/>
            </a:avLst>
          </a:prstGeom>
          <a:solidFill>
            <a:srgbClr val="F5D3F5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Seuran arvostettu rooli alueellisesti</a:t>
            </a:r>
            <a:endParaRPr sz="12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6150160" y="3544005"/>
            <a:ext cx="2772000" cy="432000"/>
          </a:xfrm>
          <a:prstGeom prst="roundRect">
            <a:avLst>
              <a:gd name="adj" fmla="val 10787"/>
            </a:avLst>
          </a:prstGeom>
          <a:solidFill>
            <a:srgbClr val="F5D3F5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Kasvavat pelaajamäärät</a:t>
            </a: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9030480" y="3028346"/>
            <a:ext cx="2772000" cy="432000"/>
          </a:xfrm>
          <a:prstGeom prst="roundRect">
            <a:avLst>
              <a:gd name="adj" fmla="val 10787"/>
            </a:avLst>
          </a:prstGeom>
          <a:solidFill>
            <a:srgbClr val="F5D3F5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-FI" sz="1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Turvallinen toimintaympäristö</a:t>
            </a: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9030480" y="2524306"/>
            <a:ext cx="2772000" cy="432000"/>
          </a:xfrm>
          <a:prstGeom prst="roundRect">
            <a:avLst>
              <a:gd name="adj" fmla="val 10787"/>
            </a:avLst>
          </a:prstGeom>
          <a:solidFill>
            <a:srgbClr val="F5D3F5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-FI" sz="1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Ympärivuotiset olosuhteet</a:t>
            </a: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9030455" y="4080230"/>
            <a:ext cx="2772000" cy="432000"/>
          </a:xfrm>
          <a:prstGeom prst="roundRect">
            <a:avLst>
              <a:gd name="adj" fmla="val 11522"/>
            </a:avLst>
          </a:prstGeom>
          <a:solidFill>
            <a:srgbClr val="F5D3F5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Digitaaliset palvelut</a:t>
            </a:r>
            <a:endParaRPr sz="12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6150140" y="4059893"/>
            <a:ext cx="2772000" cy="432000"/>
          </a:xfrm>
          <a:prstGeom prst="roundRect">
            <a:avLst>
              <a:gd name="adj" fmla="val 12257"/>
            </a:avLst>
          </a:prstGeom>
          <a:solidFill>
            <a:srgbClr val="F5D3F5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Palveluiden kehittäminen ja tarjonnan lisääminen</a:t>
            </a:r>
            <a:endParaRPr sz="12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9030453" y="3550030"/>
            <a:ext cx="2772000" cy="432000"/>
          </a:xfrm>
          <a:prstGeom prst="roundRect">
            <a:avLst>
              <a:gd name="adj" fmla="val 12257"/>
            </a:avLst>
          </a:prstGeom>
          <a:solidFill>
            <a:srgbClr val="F5D3F5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Yhteistyökumppanit</a:t>
            </a:r>
            <a:endParaRPr sz="12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6150173" y="3034155"/>
            <a:ext cx="2772000" cy="432000"/>
          </a:xfrm>
          <a:prstGeom prst="roundRect">
            <a:avLst>
              <a:gd name="adj" fmla="val 10787"/>
            </a:avLst>
          </a:prstGeom>
          <a:solidFill>
            <a:srgbClr val="F5D3F5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Yhteistyö sidosryhmien kanssa</a:t>
            </a:r>
            <a:endParaRPr/>
          </a:p>
        </p:txBody>
      </p:sp>
      <p:pic>
        <p:nvPicPr>
          <p:cNvPr id="136" name="Google Shape;13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5985" y="5636150"/>
            <a:ext cx="779138" cy="91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d9048e1efb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67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d9048e1efb_0_56"/>
          <p:cNvSpPr txBox="1"/>
          <p:nvPr/>
        </p:nvSpPr>
        <p:spPr>
          <a:xfrm>
            <a:off x="6210075" y="1074600"/>
            <a:ext cx="5898900" cy="53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MISSIO</a:t>
            </a:r>
            <a:endParaRPr sz="3000" b="1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LIIKUNNALLINEN KASVATTAJA</a:t>
            </a:r>
            <a:endParaRPr sz="3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ARVOT</a:t>
            </a:r>
            <a:endParaRPr sz="3000" b="1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AVOIMESTI</a:t>
            </a:r>
            <a:endParaRPr sz="3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INNOSTUEN</a:t>
            </a:r>
            <a:endParaRPr sz="3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KEHITTYEN</a:t>
            </a:r>
            <a:endParaRPr sz="3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YHDESSÄ</a:t>
            </a:r>
            <a:endParaRPr sz="3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-FI" sz="30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VISIO 2026</a:t>
            </a:r>
            <a:endParaRPr sz="3000" b="1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-FI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ARVOSTETUIN JA VETOVOIMAISIN</a:t>
            </a:r>
            <a:endParaRPr sz="3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JALKAPALLOSEURA</a:t>
            </a:r>
            <a:endParaRPr sz="3000">
              <a:solidFill>
                <a:schemeClr val="accent1"/>
              </a:solidFill>
            </a:endParaRPr>
          </a:p>
        </p:txBody>
      </p:sp>
      <p:sp>
        <p:nvSpPr>
          <p:cNvPr id="143" name="Google Shape;143;gd9048e1efb_0_56"/>
          <p:cNvSpPr txBox="1"/>
          <p:nvPr/>
        </p:nvSpPr>
        <p:spPr>
          <a:xfrm>
            <a:off x="3320500" y="-16000"/>
            <a:ext cx="86523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3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MISSIO, ARVOT &amp; VISIO</a:t>
            </a:r>
            <a:r>
              <a:rPr lang="fi-FI" sz="43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43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8" descr="Kuva, joka sisältää kohteen ruoho, ulko, kenttä, istuminen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19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/>
          <p:nvPr/>
        </p:nvSpPr>
        <p:spPr>
          <a:xfrm>
            <a:off x="928775" y="2937025"/>
            <a:ext cx="1404000" cy="2087700"/>
          </a:xfrm>
          <a:prstGeom prst="roundRect">
            <a:avLst>
              <a:gd name="adj" fmla="val 340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72000" rIns="91425" bIns="7200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MISSIO</a:t>
            </a:r>
            <a:endParaRPr/>
          </a:p>
        </p:txBody>
      </p:sp>
      <p:sp>
        <p:nvSpPr>
          <p:cNvPr id="150" name="Google Shape;150;p8"/>
          <p:cNvSpPr/>
          <p:nvPr/>
        </p:nvSpPr>
        <p:spPr>
          <a:xfrm>
            <a:off x="2485075" y="3049223"/>
            <a:ext cx="87501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36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Laadukas valmennus tukee niin kilpailullisesti tavoitteellisen pelaajan kuin harrastajan mielekkään pelaajapolun ja urheilijan hyvän arjen rakentumista. Tarjoamme ympärivuotista jalkapallotoimintaa hyvissä olosuhteissa. </a:t>
            </a:r>
            <a:endParaRPr sz="1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FC Kirkkonummi on vetovoimainen ja turvallinen yhteisö harrastaa jalkapalloa. Seuran keskeinen tehtävä on toimia lasten ja nuorten liikunnallisena kasvattajana sekä aikuisten elinikäisen liikkumisen tukijana. </a:t>
            </a:r>
            <a:endParaRPr sz="1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1343397" y="656871"/>
            <a:ext cx="9505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Missiomme on </a:t>
            </a:r>
            <a:r>
              <a:rPr lang="fi-FI" sz="40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toimia liikunnallisena kasvattajana 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52" name="Google Shape;15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5985" y="5636150"/>
            <a:ext cx="779138" cy="91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9" descr="Kuva, joka sisältää kohteen ruoho, ulko, kenttä, istuminen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8" cy="685719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9"/>
          <p:cNvSpPr/>
          <p:nvPr/>
        </p:nvSpPr>
        <p:spPr>
          <a:xfrm>
            <a:off x="942817" y="1918983"/>
            <a:ext cx="1620000" cy="986400"/>
          </a:xfrm>
          <a:prstGeom prst="roundRect">
            <a:avLst>
              <a:gd name="adj" fmla="val 76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72000" rIns="91425" bIns="7200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AVOIMESTI</a:t>
            </a: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2671853" y="1918983"/>
            <a:ext cx="8577300" cy="9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36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Toiminta ja viestintä on </a:t>
            </a:r>
            <a:r>
              <a:rPr lang="fi-FI"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avointa</a:t>
            </a:r>
            <a:r>
              <a:rPr lang="fi-FI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ja talous läpinäkyvää.</a:t>
            </a: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942817" y="3136924"/>
            <a:ext cx="1620000" cy="986400"/>
          </a:xfrm>
          <a:prstGeom prst="roundRect">
            <a:avLst>
              <a:gd name="adj" fmla="val 76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72000" rIns="91425" bIns="7200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INNOSTUEN</a:t>
            </a: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2671853" y="3136924"/>
            <a:ext cx="8577300" cy="9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36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Ilmapiiri ja toiminta ovat tekemiseen </a:t>
            </a:r>
            <a:r>
              <a:rPr lang="fi-FI"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innostavaa</a:t>
            </a:r>
            <a:r>
              <a:rPr lang="fi-FI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sekä rohkaisevaa.</a:t>
            </a:r>
            <a:endParaRPr/>
          </a:p>
        </p:txBody>
      </p:sp>
      <p:sp>
        <p:nvSpPr>
          <p:cNvPr id="162" name="Google Shape;162;p9"/>
          <p:cNvSpPr/>
          <p:nvPr/>
        </p:nvSpPr>
        <p:spPr>
          <a:xfrm>
            <a:off x="942817" y="4354865"/>
            <a:ext cx="1620000" cy="986400"/>
          </a:xfrm>
          <a:prstGeom prst="roundRect">
            <a:avLst>
              <a:gd name="adj" fmla="val 76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72000" rIns="91425" bIns="7200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KEHITTYEN</a:t>
            </a: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2671853" y="4354865"/>
            <a:ext cx="8577300" cy="9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36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Jokaiselle annetaan mahdollisuus </a:t>
            </a:r>
            <a:r>
              <a:rPr lang="fi-FI"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kehittyä</a:t>
            </a:r>
            <a:r>
              <a:rPr lang="fi-FI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paremmaksi turvallisessa ympäristössä.</a:t>
            </a:r>
            <a:endParaRPr sz="1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Seura </a:t>
            </a:r>
            <a:r>
              <a:rPr lang="fi-FI"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kehittää</a:t>
            </a:r>
            <a:r>
              <a:rPr lang="fi-FI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aktiivisesti toimintatapoja ja olosuhteita sekä kouluttaa toimijoita.</a:t>
            </a:r>
            <a:endParaRPr sz="1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942817" y="5572807"/>
            <a:ext cx="1620000" cy="986400"/>
          </a:xfrm>
          <a:prstGeom prst="roundRect">
            <a:avLst>
              <a:gd name="adj" fmla="val 76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72000" rIns="91425" bIns="7200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YHDESSÄ</a:t>
            </a: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2671853" y="5572807"/>
            <a:ext cx="8577300" cy="9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36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Toimitaan </a:t>
            </a:r>
            <a:r>
              <a:rPr lang="fi-FI"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yhdessä</a:t>
            </a:r>
            <a:r>
              <a:rPr lang="fi-FI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ympäri vuoden - yhteistyössä on voimaa.</a:t>
            </a:r>
            <a:endParaRPr sz="1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On ilo ja kunnia kuulua seurayhteisöön, edustaa ja kannustaa FC Kirkkonummea.</a:t>
            </a:r>
            <a:endParaRPr sz="1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6" name="Google Shape;16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5985" y="5636150"/>
            <a:ext cx="779138" cy="91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9"/>
          <p:cNvSpPr txBox="1"/>
          <p:nvPr/>
        </p:nvSpPr>
        <p:spPr>
          <a:xfrm>
            <a:off x="1343397" y="656871"/>
            <a:ext cx="9505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Arvomme ovat </a:t>
            </a:r>
            <a:r>
              <a:rPr lang="fi-FI" sz="40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avoimesti, innostuen, kehittyen ja yhdessä</a:t>
            </a:r>
            <a:endParaRPr sz="40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d216b84240_1_251" descr="Kuva, joka sisältää kohteen ruoho, ulko, kenttä, istuminen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8" cy="685719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d216b84240_1_251"/>
          <p:cNvSpPr/>
          <p:nvPr/>
        </p:nvSpPr>
        <p:spPr>
          <a:xfrm>
            <a:off x="2583450" y="2887225"/>
            <a:ext cx="87501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360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-FI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FC Kirkkonummi on arvostetuin ja vetovoimaisin jalkapalloseura Uudellamaalla, ja jonka hyvä maine tunnetaan valtakunnallisesti.</a:t>
            </a:r>
            <a:endParaRPr sz="1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-FI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Seurassamme pelaajakehitys on laadukasta ja kokonaisvaltaista. Saamme kasvatettua pelaajia nuorisomaajoukkueisiin vuosittain. Toiminta on elinvoimaista kaikissa ikäluokissa ja kaikilla tasoilla.</a:t>
            </a:r>
            <a:endParaRPr sz="1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-FI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Olosuhteemme ovat alueen parhaimmat jalkapallon ympärivuotiselle harrastamiselle.</a:t>
            </a:r>
            <a:endParaRPr sz="1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4" name="Google Shape;174;gd216b84240_1_251"/>
          <p:cNvSpPr/>
          <p:nvPr/>
        </p:nvSpPr>
        <p:spPr>
          <a:xfrm>
            <a:off x="928775" y="2937025"/>
            <a:ext cx="1404000" cy="2087700"/>
          </a:xfrm>
          <a:prstGeom prst="roundRect">
            <a:avLst>
              <a:gd name="adj" fmla="val 340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72000" rIns="91425" bIns="7200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VISIO</a:t>
            </a:r>
            <a:endParaRPr/>
          </a:p>
        </p:txBody>
      </p:sp>
      <p:pic>
        <p:nvPicPr>
          <p:cNvPr id="175" name="Google Shape;175;gd216b84240_1_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5985" y="5636150"/>
            <a:ext cx="779138" cy="91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d216b84240_1_251"/>
          <p:cNvSpPr txBox="1"/>
          <p:nvPr/>
        </p:nvSpPr>
        <p:spPr>
          <a:xfrm>
            <a:off x="1343397" y="656871"/>
            <a:ext cx="9505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Visiomme 2026 on olla</a:t>
            </a:r>
            <a:r>
              <a:rPr lang="fi-FI" sz="40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arvostetuin ja vetovoimaisin jalkapalloseura</a:t>
            </a:r>
            <a:endParaRPr sz="40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d9048e1efb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260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d9048e1efb_0_72"/>
          <p:cNvSpPr/>
          <p:nvPr/>
        </p:nvSpPr>
        <p:spPr>
          <a:xfrm>
            <a:off x="249075" y="311500"/>
            <a:ext cx="7050600" cy="1402800"/>
          </a:xfrm>
          <a:prstGeom prst="roundRect">
            <a:avLst>
              <a:gd name="adj" fmla="val 10269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9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“UUSI TARINA</a:t>
            </a:r>
            <a:endParaRPr sz="2900" b="1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9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SAMA KIRKKONUMMELAINEN TUNNE”</a:t>
            </a:r>
            <a:endParaRPr sz="2900" b="1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4" name="Google Shape;184;gd9048e1efb_0_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5985" y="5636150"/>
            <a:ext cx="779138" cy="91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Punainen-violetti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Laajakuva</PresentationFormat>
  <Paragraphs>89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Trebuchet MS</vt:lpstr>
      <vt:lpstr>Arial</vt:lpstr>
      <vt:lpstr>Calibri</vt:lpstr>
      <vt:lpstr>Quattrocento Sans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Sami Rukkila</dc:creator>
  <cp:lastModifiedBy>Sami Rukkila</cp:lastModifiedBy>
  <cp:revision>1</cp:revision>
  <dcterms:created xsi:type="dcterms:W3CDTF">2020-11-23T17:44:24Z</dcterms:created>
  <dcterms:modified xsi:type="dcterms:W3CDTF">2021-06-09T11:17:05Z</dcterms:modified>
</cp:coreProperties>
</file>